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81" r:id="rId3"/>
    <p:sldId id="301" r:id="rId4"/>
    <p:sldId id="287" r:id="rId5"/>
    <p:sldId id="826" r:id="rId6"/>
    <p:sldId id="294" r:id="rId7"/>
    <p:sldId id="305" r:id="rId8"/>
    <p:sldId id="296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00"/>
    <a:srgbClr val="BC00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445" autoAdjust="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>
        <p:guide pos="3840"/>
        <p:guide pos="191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hyperlink" Target="https://thenounproject.com/term/working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freepik.com/free-photos-vectors/pat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hyperlink" Target="http://de.depositphotos.com/101606996/stock-illustration-cnc-milling-machine-icon.html" TargetMode="External"/><Relationship Id="rId15" Type="http://schemas.openxmlformats.org/officeDocument/2006/relationships/image" Target="../media/image21.jpg"/><Relationship Id="rId10" Type="http://schemas.openxmlformats.org/officeDocument/2006/relationships/hyperlink" Target="http://ofinansah.kz/?type=4&amp;id=207&amp;lang=ru" TargetMode="External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hyperlink" Target="https://twitter.com/Inzhener_e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7398/universal-information-symbol-by-missiridi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de/klassiker-telefon-silhouette-163688/" TargetMode="External"/><Relationship Id="rId4" Type="http://schemas.microsoft.com/office/2007/relationships/hdphoto" Target="../media/hdphoto1.wdp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xmlns="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554604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Льготные займы промышленным предприятиям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11E28D-7982-424A-954E-D7762068E6CB}"/>
              </a:ext>
            </a:extLst>
          </p:cNvPr>
          <p:cNvSpPr txBox="1"/>
          <p:nvPr/>
        </p:nvSpPr>
        <p:spPr>
          <a:xfrm>
            <a:off x="1984371" y="1207803"/>
            <a:ext cx="906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solidFill>
                  <a:srgbClr val="D40000"/>
                </a:solidFill>
                <a:latin typeface="Century Gothic" panose="020B0502020202020204"/>
              </a:rPr>
              <a:t>Импортозамещение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Программа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7" name="Прямоугольник 2">
            <a:extLst>
              <a:ext uri="{FF2B5EF4-FFF2-40B4-BE49-F238E27FC236}">
                <a16:creationId xmlns:a16="http://schemas.microsoft.com/office/drawing/2014/main" xmlns="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237649" y="3705486"/>
            <a:ext cx="4466735" cy="187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существующей или новой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высокотехнологичной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станкостроение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микро и радиоэлектроника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8" name="Прямоугольник 2">
            <a:extLst>
              <a:ext uri="{FF2B5EF4-FFF2-40B4-BE49-F238E27FC236}">
                <a16:creationId xmlns:a16="http://schemas.microsoft.com/office/drawing/2014/main" xmlns="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097701" y="3705487"/>
            <a:ext cx="3829618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комплектующих изделий </a:t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конечной продукции российского производства*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xmlns="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2062167" y="2594027"/>
            <a:ext cx="9252087" cy="37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 на модернизацию и/или организацию </a:t>
            </a: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нового производства с импортозамещающим потенциалом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:a16="http://schemas.microsoft.com/office/drawing/2014/main" xmlns="" id="{BB04023A-7A53-474C-A184-C3C86FC47FF3}"/>
              </a:ext>
            </a:extLst>
          </p:cNvPr>
          <p:cNvGrpSpPr/>
          <p:nvPr/>
        </p:nvGrpSpPr>
        <p:grpSpPr>
          <a:xfrm>
            <a:off x="1953064" y="382224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:a16="http://schemas.microsoft.com/office/drawing/2014/main" xmlns="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:a16="http://schemas.microsoft.com/office/drawing/2014/main" xmlns="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76C6751F-9F8C-466F-A52F-05A5AD60AD10}"/>
              </a:ext>
            </a:extLst>
          </p:cNvPr>
          <p:cNvSpPr/>
          <p:nvPr/>
        </p:nvSpPr>
        <p:spPr>
          <a:xfrm>
            <a:off x="1681656" y="6147539"/>
            <a:ext cx="9823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Комплектующие изделия, повышающие уровень локализации конечной российской продукции, перечисленной в приложении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постановлению Правительства РФ от 17 июля 2015 г. № 719</a:t>
            </a: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xmlns="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736313" y="2547749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57298" y="3429000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593304" y="3429000"/>
            <a:ext cx="0" cy="215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27">
            <a:extLst>
              <a:ext uri="{FF2B5EF4-FFF2-40B4-BE49-F238E27FC236}">
                <a16:creationId xmlns:a16="http://schemas.microsoft.com/office/drawing/2014/main" xmlns="" id="{23F5717E-6E56-4294-9FA5-14276D4BF6CC}"/>
              </a:ext>
            </a:extLst>
          </p:cNvPr>
          <p:cNvGrpSpPr/>
          <p:nvPr/>
        </p:nvGrpSpPr>
        <p:grpSpPr>
          <a:xfrm>
            <a:off x="1984371" y="450329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2" name="갈매기형 수장 23">
              <a:extLst>
                <a:ext uri="{FF2B5EF4-FFF2-40B4-BE49-F238E27FC236}">
                  <a16:creationId xmlns:a16="http://schemas.microsoft.com/office/drawing/2014/main" xmlns="" id="{7007FBEE-B886-4AE0-BB0D-2DCA137B726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3" name="갈매기형 수장 24">
              <a:extLst>
                <a:ext uri="{FF2B5EF4-FFF2-40B4-BE49-F238E27FC236}">
                  <a16:creationId xmlns:a16="http://schemas.microsoft.com/office/drawing/2014/main" xmlns="" id="{A94C5F0F-8BFB-4302-B033-12D325AE477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4" name="그룹 27">
            <a:extLst>
              <a:ext uri="{FF2B5EF4-FFF2-40B4-BE49-F238E27FC236}">
                <a16:creationId xmlns:a16="http://schemas.microsoft.com/office/drawing/2014/main" xmlns="" id="{BEA2078A-5FFC-47F9-A938-929017672435}"/>
              </a:ext>
            </a:extLst>
          </p:cNvPr>
          <p:cNvGrpSpPr/>
          <p:nvPr/>
        </p:nvGrpSpPr>
        <p:grpSpPr>
          <a:xfrm>
            <a:off x="1951733" y="487565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5" name="갈매기형 수장 23">
              <a:extLst>
                <a:ext uri="{FF2B5EF4-FFF2-40B4-BE49-F238E27FC236}">
                  <a16:creationId xmlns:a16="http://schemas.microsoft.com/office/drawing/2014/main" xmlns="" id="{7608F42C-AA23-4D8B-BA38-6E0A233864EC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6" name="갈매기형 수장 24">
              <a:extLst>
                <a:ext uri="{FF2B5EF4-FFF2-40B4-BE49-F238E27FC236}">
                  <a16:creationId xmlns:a16="http://schemas.microsoft.com/office/drawing/2014/main" xmlns="" id="{8FE1423A-6DC7-4B7F-BB83-14F579A3A0E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7" name="그룹 27">
            <a:extLst>
              <a:ext uri="{FF2B5EF4-FFF2-40B4-BE49-F238E27FC236}">
                <a16:creationId xmlns:a16="http://schemas.microsoft.com/office/drawing/2014/main" xmlns="" id="{03CA243B-12CF-46E8-88D4-4336F3ABA4C4}"/>
              </a:ext>
            </a:extLst>
          </p:cNvPr>
          <p:cNvGrpSpPr/>
          <p:nvPr/>
        </p:nvGrpSpPr>
        <p:grpSpPr>
          <a:xfrm>
            <a:off x="6808114" y="381560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:a16="http://schemas.microsoft.com/office/drawing/2014/main" xmlns="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:a16="http://schemas.microsoft.com/office/drawing/2014/main" xmlns="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9" name="그룹 27">
            <a:extLst>
              <a:ext uri="{FF2B5EF4-FFF2-40B4-BE49-F238E27FC236}">
                <a16:creationId xmlns:a16="http://schemas.microsoft.com/office/drawing/2014/main" xmlns="" id="{FB4B40F8-85D0-4E3B-9F54-F5B6D2991A3D}"/>
              </a:ext>
            </a:extLst>
          </p:cNvPr>
          <p:cNvGrpSpPr/>
          <p:nvPr/>
        </p:nvGrpSpPr>
        <p:grpSpPr>
          <a:xfrm>
            <a:off x="1951733" y="530337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0" name="갈매기형 수장 23">
              <a:extLst>
                <a:ext uri="{FF2B5EF4-FFF2-40B4-BE49-F238E27FC236}">
                  <a16:creationId xmlns:a16="http://schemas.microsoft.com/office/drawing/2014/main" xmlns="" id="{3B143AF5-FCEE-4502-88AF-815D28495FD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2" name="갈매기형 수장 24">
              <a:extLst>
                <a:ext uri="{FF2B5EF4-FFF2-40B4-BE49-F238E27FC236}">
                  <a16:creationId xmlns:a16="http://schemas.microsoft.com/office/drawing/2014/main" xmlns="" id="{0BCB7FAA-ED08-4454-93CA-B037307A354C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38808291"/>
              </p:ext>
            </p:extLst>
          </p:nvPr>
        </p:nvGraphicFramePr>
        <p:xfrm>
          <a:off x="1157635" y="949542"/>
          <a:ext cx="10565790" cy="580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54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проектам станкостроения, микро и радиоэлектроники, БПЛА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предоставлении гарантии Банка или Корпорации МСП/РГО;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предоставлении иных видов обеспечения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62,5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 err="1">
                          <a:latin typeface="+mn-lt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20%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 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акционеров, кредитных средств 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35520" y="47445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3" y="384175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90918" y="1708993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424389" y="2371158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384932" y="3028898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345480" y="3780785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1335520" y="4467031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1317168" y="5277475"/>
            <a:ext cx="554306" cy="554306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xmlns="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07BC11D0-B4B2-4782-8421-1253A41A2D81}"/>
              </a:ext>
            </a:extLst>
          </p:cNvPr>
          <p:cNvCxnSpPr/>
          <p:nvPr/>
        </p:nvCxnSpPr>
        <p:spPr>
          <a:xfrm>
            <a:off x="1157634" y="1558193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5416886" y="1558193"/>
            <a:ext cx="0" cy="469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9195" t="20028" r="21238" b="20402"/>
          <a:stretch/>
        </p:blipFill>
        <p:spPr>
          <a:xfrm>
            <a:off x="2203506" y="1323696"/>
            <a:ext cx="641546" cy="569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03" y="223645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2" y="14094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xmlns="" id="{BFDB79A3-FED7-45D8-BC74-F0A552505C63}"/>
              </a:ext>
            </a:extLst>
          </p:cNvPr>
          <p:cNvSpPr/>
          <p:nvPr/>
        </p:nvSpPr>
        <p:spPr>
          <a:xfrm>
            <a:off x="2146185" y="3223759"/>
            <a:ext cx="806314" cy="79044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xmlns="" id="{CCE06F77-5673-4878-B33E-AB1FB4A9D734}"/>
              </a:ext>
            </a:extLst>
          </p:cNvPr>
          <p:cNvSpPr/>
          <p:nvPr/>
        </p:nvSpPr>
        <p:spPr>
          <a:xfrm>
            <a:off x="2146185" y="1214638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332019" y="2317913"/>
            <a:ext cx="5465622" cy="294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xmlns="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369343" y="3404865"/>
            <a:ext cx="7603920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 и инженерные коммуникации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xmlns="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369343" y="4241807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xmlns="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332019" y="1323696"/>
            <a:ext cx="6813013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17646" t="9199" r="1888" b="868"/>
          <a:stretch/>
        </p:blipFill>
        <p:spPr>
          <a:xfrm>
            <a:off x="2180751" y="2390085"/>
            <a:ext cx="707365" cy="47690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xmlns="" id="{D29375DE-4647-400E-AC0C-95382FB09BD7}"/>
              </a:ext>
            </a:extLst>
          </p:cNvPr>
          <p:cNvSpPr/>
          <p:nvPr/>
        </p:nvSpPr>
        <p:spPr>
          <a:xfrm>
            <a:off x="2081802" y="5235394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xmlns="" id="{358B45C2-0743-4525-9675-9485BCCA9CBE}"/>
              </a:ext>
            </a:extLst>
          </p:cNvPr>
          <p:cNvSpPr/>
          <p:nvPr/>
        </p:nvSpPr>
        <p:spPr>
          <a:xfrm>
            <a:off x="2146849" y="2233317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156580" y="5268811"/>
            <a:ext cx="763555" cy="677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288039" y="3330145"/>
            <a:ext cx="588960" cy="522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2239946" y="4390651"/>
            <a:ext cx="618564" cy="548730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xmlns="" id="{D3D605EE-9338-42C6-936A-4BB1DEC49837}"/>
              </a:ext>
            </a:extLst>
          </p:cNvPr>
          <p:cNvSpPr/>
          <p:nvPr/>
        </p:nvSpPr>
        <p:spPr>
          <a:xfrm>
            <a:off x="2135810" y="4237112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xmlns="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1B9DF550-45E1-1250-DA63-9DA66C7A81E8}"/>
              </a:ext>
            </a:extLst>
          </p:cNvPr>
          <p:cNvSpPr txBox="1">
            <a:spLocks/>
          </p:cNvSpPr>
          <p:nvPr/>
        </p:nvSpPr>
        <p:spPr>
          <a:xfrm>
            <a:off x="3332019" y="5460437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>
                <a:solidFill>
                  <a:schemeClr val="bg1"/>
                </a:solidFill>
              </a:rPr>
              <a:t>Научные исследования и опытно-конструкторские работы</a:t>
            </a:r>
            <a:endParaRPr lang="ru-RU" sz="18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333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займов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109D55C8-D3D2-4C13-BE97-FCE090D56D70}"/>
              </a:ext>
            </a:extLst>
          </p:cNvPr>
          <p:cNvGraphicFramePr>
            <a:graphicFrameLocks noGrp="1"/>
          </p:cNvGraphicFramePr>
          <p:nvPr/>
        </p:nvGraphicFramePr>
        <p:xfrm>
          <a:off x="1648464" y="1504828"/>
          <a:ext cx="9862499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xmlns="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xmlns="" id="{DE7FD6B5-D77A-46BC-956C-1AE78503DD5A}"/>
              </a:ext>
            </a:extLst>
          </p:cNvPr>
          <p:cNvGraphicFramePr>
            <a:graphicFrameLocks noGrp="1"/>
          </p:cNvGraphicFramePr>
          <p:nvPr/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xmlns="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0865E48-F749-402B-89F0-D2702098DC9C}"/>
              </a:ext>
            </a:extLst>
          </p:cNvPr>
          <p:cNvCxnSpPr/>
          <p:nvPr/>
        </p:nvCxnSpPr>
        <p:spPr>
          <a:xfrm flipH="1">
            <a:off x="1648463" y="32481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B953327-CF26-4AE4-B9B3-8A224D51975F}"/>
              </a:ext>
            </a:extLst>
          </p:cNvPr>
          <p:cNvCxnSpPr/>
          <p:nvPr/>
        </p:nvCxnSpPr>
        <p:spPr>
          <a:xfrm>
            <a:off x="10436630" y="32481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xmlns="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:a16="http://schemas.microsoft.com/office/drawing/2014/main" xmlns="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" y="3290204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xmlns="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41" y="1354649"/>
            <a:ext cx="259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Регистрация на сайте Фонда и заполнение резюме проекта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xmlns="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00" y="4656193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xmlns="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90" y="1371719"/>
            <a:ext cx="2983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7" y="2004263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:a16="http://schemas.microsoft.com/office/drawing/2014/main" xmlns="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592000" y="5117859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xmlns="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3974590" y="2022124"/>
            <a:ext cx="2508530" cy="9592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критериям. Структурирование сделки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xmlns="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98" y="331243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xmlns="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330227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xmlns="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16" y="3321936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:a16="http://schemas.microsoft.com/office/drawing/2014/main" xmlns="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7" y="3313996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:a16="http://schemas.microsoft.com/office/drawing/2014/main" xmlns="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3315937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xmlns="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80" y="4656193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647" y="1394750"/>
            <a:ext cx="1597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:a16="http://schemas.microsoft.com/office/drawing/2014/main" xmlns="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5486985" y="5100126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xmlns="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7382460" y="2028495"/>
            <a:ext cx="2648561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:a16="http://schemas.microsoft.com/office/drawing/2014/main" xmlns="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75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:a16="http://schemas.microsoft.com/office/drawing/2014/main" xmlns="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6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xmlns="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512" y="3355619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:a16="http://schemas.microsoft.com/office/drawing/2014/main" xmlns="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50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xmlns="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229" y="3320993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:a16="http://schemas.microsoft.com/office/drawing/2014/main" xmlns="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40" y="326111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xmlns="" id="{5019B78F-3950-47FF-9F37-79AC61DA2DB2}"/>
              </a:ext>
            </a:extLst>
          </p:cNvPr>
          <p:cNvCxnSpPr/>
          <p:nvPr/>
        </p:nvCxnSpPr>
        <p:spPr>
          <a:xfrm>
            <a:off x="2592000" y="4073303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E80978CC-EF64-495C-92AB-C2CD0193DB3C}"/>
              </a:ext>
            </a:extLst>
          </p:cNvPr>
          <p:cNvCxnSpPr/>
          <p:nvPr/>
        </p:nvCxnSpPr>
        <p:spPr>
          <a:xfrm>
            <a:off x="5481336" y="407006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3971541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078996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xmlns="" id="{433876EE-A39D-4BF8-B2DC-A6AA28D6A8BE}"/>
              </a:ext>
            </a:extLst>
          </p:cNvPr>
          <p:cNvCxnSpPr/>
          <p:nvPr/>
        </p:nvCxnSpPr>
        <p:spPr>
          <a:xfrm>
            <a:off x="9015904" y="4068722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xmlns="" id="{04403ED4-7935-458B-913D-BCE646D49084}"/>
              </a:ext>
            </a:extLst>
          </p:cNvPr>
          <p:cNvCxnSpPr/>
          <p:nvPr/>
        </p:nvCxnSpPr>
        <p:spPr>
          <a:xfrm flipV="1">
            <a:off x="7233396" y="1434002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>
            <a:extLst>
              <a:ext uri="{FF2B5EF4-FFF2-40B4-BE49-F238E27FC236}">
                <a16:creationId xmlns:a16="http://schemas.microsoft.com/office/drawing/2014/main" xmlns="" id="{CE5B406C-A47F-414A-BFCC-459D7949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943" y="4570691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:a16="http://schemas.microsoft.com/office/drawing/2014/main" xmlns="" id="{E7A6A2CD-E1B4-496A-B9BB-DF82E69111C1}"/>
              </a:ext>
            </a:extLst>
          </p:cNvPr>
          <p:cNvSpPr txBox="1">
            <a:spLocks/>
          </p:cNvSpPr>
          <p:nvPr/>
        </p:nvSpPr>
        <p:spPr>
          <a:xfrm>
            <a:off x="9252943" y="5060532"/>
            <a:ext cx="2138845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заявителя с Фондом в процессе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xmlns="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1"/>
            <a:ext cx="9475467" cy="768343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Актуальная информация о программах финансирования размещена на сайте Фонда – раздел «Займы ФРП МО» </a:t>
            </a:r>
            <a:r>
              <a:rPr lang="en-US" sz="1400" dirty="0">
                <a:solidFill>
                  <a:srgbClr val="0070C0"/>
                </a:solidFill>
              </a:rPr>
              <a:t>https://frpmo.ru/</a:t>
            </a:r>
            <a:r>
              <a:rPr lang="ru-RU" sz="1400" dirty="0">
                <a:solidFill>
                  <a:srgbClr val="0070C0"/>
                </a:solidFill>
              </a:rPr>
              <a:t/>
            </a:r>
            <a:br>
              <a:rPr lang="ru-RU" sz="1400" dirty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/>
                </a:solidFill>
              </a:rPr>
              <a:t>Заявители всегда могут найти следующие данные: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270360" y="2721431"/>
            <a:ext cx="9763252" cy="1754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Положения и программы финансирования Фонда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 для подачи Фонду заявки по программам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Методические материалы: рекомендации по подготовке бизнес-плана и финансовой модели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Типовые формы договоров (договор займа, поручительства, залога, типовые формы иных документов)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Данные о контактах Фонда развития промышленности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533E14-65FB-4206-A1D4-EA806A30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60476" y="1617141"/>
            <a:ext cx="510987" cy="510987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:a16="http://schemas.microsoft.com/office/drawing/2014/main" xmlns="" id="{C53DB8D4-E60D-4664-9B09-F117A886EC1D}"/>
              </a:ext>
            </a:extLst>
          </p:cNvPr>
          <p:cNvSpPr/>
          <p:nvPr/>
        </p:nvSpPr>
        <p:spPr>
          <a:xfrm>
            <a:off x="1337031" y="4936336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xmlns="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7" y="4589718"/>
            <a:ext cx="9475467" cy="202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en-US" sz="3200" b="1" dirty="0">
                <a:solidFill>
                  <a:srgbClr val="0070C0"/>
                </a:solidFill>
              </a:rPr>
              <a:t>www.frpmo.ru</a:t>
            </a:r>
            <a:endParaRPr lang="ru-RU" sz="3200" b="1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460636" y="5059941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2896</TotalTime>
  <Words>518</Words>
  <Application>Microsoft Office PowerPoint</Application>
  <PresentationFormat>Широкоэкранный</PresentationFormat>
  <Paragraphs>109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맑은 고딕</vt:lpstr>
      <vt:lpstr>Arial</vt:lpstr>
      <vt:lpstr>Calibri</vt:lpstr>
      <vt:lpstr>Century Gothic</vt:lpstr>
      <vt:lpstr>Wingdings</vt:lpstr>
      <vt:lpstr>Wingdings 3</vt:lpstr>
      <vt:lpstr>Ион</vt:lpstr>
      <vt:lpstr>Презентация PowerPoint</vt:lpstr>
      <vt:lpstr>Программа финансирования</vt:lpstr>
      <vt:lpstr>Презентация PowerPoint</vt:lpstr>
      <vt:lpstr>Целевое назначение займа</vt:lpstr>
      <vt:lpstr>Презентация PowerPoint</vt:lpstr>
      <vt:lpstr>Процесс рассмотрения заявки Фондом</vt:lpstr>
      <vt:lpstr>Консультационная поддержка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keywords/>
  <cp:lastModifiedBy>Дрозенко Е.Ю.</cp:lastModifiedBy>
  <cp:revision>275</cp:revision>
  <cp:lastPrinted>2018-02-01T11:50:32Z</cp:lastPrinted>
  <dcterms:created xsi:type="dcterms:W3CDTF">2017-06-28T14:56:53Z</dcterms:created>
  <dcterms:modified xsi:type="dcterms:W3CDTF">2023-05-30T07:06:14Z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